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69" r:id="rId3"/>
    <p:sldId id="270" r:id="rId4"/>
    <p:sldId id="257" r:id="rId5"/>
    <p:sldId id="258" r:id="rId6"/>
    <p:sldId id="259" r:id="rId7"/>
    <p:sldId id="275" r:id="rId8"/>
    <p:sldId id="260" r:id="rId9"/>
    <p:sldId id="272" r:id="rId10"/>
    <p:sldId id="261" r:id="rId11"/>
    <p:sldId id="273" r:id="rId12"/>
    <p:sldId id="268" r:id="rId13"/>
    <p:sldId id="281" r:id="rId14"/>
    <p:sldId id="276" r:id="rId15"/>
    <p:sldId id="262" r:id="rId16"/>
    <p:sldId id="274" r:id="rId17"/>
    <p:sldId id="264" r:id="rId18"/>
    <p:sldId id="277" r:id="rId19"/>
    <p:sldId id="263" r:id="rId20"/>
    <p:sldId id="265" r:id="rId21"/>
    <p:sldId id="278" r:id="rId22"/>
    <p:sldId id="266" r:id="rId23"/>
    <p:sldId id="267" r:id="rId24"/>
    <p:sldId id="271" r:id="rId25"/>
    <p:sldId id="279" r:id="rId26"/>
    <p:sldId id="280" r:id="rId27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0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28"/>
    <p:restoredTop sz="94643"/>
  </p:normalViewPr>
  <p:slideViewPr>
    <p:cSldViewPr snapToGrid="0" snapToObjects="1">
      <p:cViewPr varScale="1">
        <p:scale>
          <a:sx n="95" d="100"/>
          <a:sy n="95" d="100"/>
        </p:scale>
        <p:origin x="26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319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60930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3426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6518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420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5768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637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4364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622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951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1997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9DE6B-4E1D-CF42-9223-F61CA17368CC}" type="datetimeFigureOut">
              <a:rPr lang="es-ES" smtClean="0"/>
              <a:t>26/11/25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AC10B-3A25-BF45-952E-36E3C413F98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520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n 42">
            <a:extLst>
              <a:ext uri="{FF2B5EF4-FFF2-40B4-BE49-F238E27FC236}">
                <a16:creationId xmlns:a16="http://schemas.microsoft.com/office/drawing/2014/main" id="{BD7DE820-0564-414E-A98B-CC20F6F18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20" y="914399"/>
            <a:ext cx="5702339" cy="712792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31463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9E9F1073-2E08-404D-9F52-4C9B23DD4FCB}"/>
              </a:ext>
            </a:extLst>
          </p:cNvPr>
          <p:cNvSpPr/>
          <p:nvPr/>
        </p:nvSpPr>
        <p:spPr>
          <a:xfrm>
            <a:off x="2583255" y="6202067"/>
            <a:ext cx="1746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/>
              <a:t>“Cerca de la meta”</a:t>
            </a:r>
            <a:endParaRPr lang="es-ES" sz="1400" i="1" dirty="0"/>
          </a:p>
          <a:p>
            <a:pPr algn="ctr"/>
            <a:r>
              <a:rPr lang="es-ES" sz="1400" i="1" dirty="0"/>
              <a:t>Gouache sobre papel (30 x 40 cm.)</a:t>
            </a:r>
          </a:p>
          <a:p>
            <a:pPr algn="ctr"/>
            <a:r>
              <a:rPr lang="es-ES" sz="1400" i="1" dirty="0"/>
              <a:t>400 euros</a:t>
            </a:r>
            <a:endParaRPr lang="es-ES" sz="1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8851AE-DEB8-754F-8180-DC4236D4D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04" y="1884155"/>
            <a:ext cx="5721853" cy="403748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C4AFA97-030A-CC4E-9ADD-7F2A90B061CB}"/>
              </a:ext>
            </a:extLst>
          </p:cNvPr>
          <p:cNvSpPr/>
          <p:nvPr/>
        </p:nvSpPr>
        <p:spPr>
          <a:xfrm>
            <a:off x="2969177" y="7067272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4009940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7CC19E-3EC3-4940-B4B0-C474F71A0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22" y="1849028"/>
            <a:ext cx="5192540" cy="455177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4B8C73E-7166-E644-BDFA-10B9D03C5C0B}"/>
              </a:ext>
            </a:extLst>
          </p:cNvPr>
          <p:cNvSpPr/>
          <p:nvPr/>
        </p:nvSpPr>
        <p:spPr>
          <a:xfrm>
            <a:off x="840180" y="6588428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400" b="1" dirty="0"/>
              <a:t>“Último </a:t>
            </a:r>
            <a:r>
              <a:rPr lang="es-ES" sz="1400" b="1" i="1" dirty="0"/>
              <a:t>sprint</a:t>
            </a:r>
            <a:r>
              <a:rPr lang="es-ES" sz="1400" b="1" dirty="0"/>
              <a:t>”</a:t>
            </a:r>
          </a:p>
          <a:p>
            <a:r>
              <a:rPr lang="es-ES" sz="1400" dirty="0"/>
              <a:t>Gouache sobre papel</a:t>
            </a:r>
          </a:p>
          <a:p>
            <a:r>
              <a:rPr lang="es-ES" sz="1400" dirty="0"/>
              <a:t>(30 x 40 cm.)</a:t>
            </a:r>
          </a:p>
          <a:p>
            <a:r>
              <a:rPr lang="es-ES" sz="1400" dirty="0"/>
              <a:t>350 euros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4CB58EF-4628-C947-97FC-5F7DF26ABB98}"/>
              </a:ext>
            </a:extLst>
          </p:cNvPr>
          <p:cNvSpPr/>
          <p:nvPr/>
        </p:nvSpPr>
        <p:spPr>
          <a:xfrm>
            <a:off x="840180" y="7545496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2240616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D4C8C3D7-B7E1-D441-80EF-ED536098D644}"/>
              </a:ext>
            </a:extLst>
          </p:cNvPr>
          <p:cNvSpPr/>
          <p:nvPr/>
        </p:nvSpPr>
        <p:spPr>
          <a:xfrm>
            <a:off x="3177542" y="7418420"/>
            <a:ext cx="27168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400" b="1" dirty="0"/>
              <a:t>“El ganador de la cuarta carrera”</a:t>
            </a:r>
          </a:p>
          <a:p>
            <a:pPr algn="r"/>
            <a:r>
              <a:rPr lang="es-ES" sz="1400" i="1" dirty="0"/>
              <a:t>Gouache sobre papel. (30 x 40 cm.)</a:t>
            </a:r>
          </a:p>
          <a:p>
            <a:pPr algn="r"/>
            <a:r>
              <a:rPr lang="es-ES" sz="1400" i="1" dirty="0"/>
              <a:t>400 euros</a:t>
            </a:r>
            <a:endParaRPr lang="es-ES" sz="1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C85ED23-18C5-BE4D-A078-00F60F679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5" y="920152"/>
            <a:ext cx="4402369" cy="636815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4813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4A6CC1FE-46CD-B349-9DE9-756299D24962}"/>
              </a:ext>
            </a:extLst>
          </p:cNvPr>
          <p:cNvSpPr/>
          <p:nvPr/>
        </p:nvSpPr>
        <p:spPr>
          <a:xfrm>
            <a:off x="3885684" y="6893985"/>
            <a:ext cx="27168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400" b="1" dirty="0"/>
              <a:t>“Entre sombras”</a:t>
            </a:r>
          </a:p>
          <a:p>
            <a:pPr algn="r"/>
            <a:r>
              <a:rPr lang="es-ES" sz="1400" i="1" dirty="0"/>
              <a:t>Gouache sobre papel. (30 x 40 cm.)</a:t>
            </a:r>
          </a:p>
          <a:p>
            <a:pPr algn="r"/>
            <a:r>
              <a:rPr lang="es-ES" sz="1400" i="1" dirty="0"/>
              <a:t>400 euros</a:t>
            </a:r>
            <a:endParaRPr lang="es-ES" sz="1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3B4CAC9-3E09-5749-BAEE-5ECF948E52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65"/>
          <a:stretch/>
        </p:blipFill>
        <p:spPr>
          <a:xfrm>
            <a:off x="600737" y="2501153"/>
            <a:ext cx="5773168" cy="402584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267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3E529383-869C-1040-97EB-F7F8785BA241}"/>
              </a:ext>
            </a:extLst>
          </p:cNvPr>
          <p:cNvSpPr txBox="1"/>
          <p:nvPr/>
        </p:nvSpPr>
        <p:spPr>
          <a:xfrm>
            <a:off x="1855599" y="7936013"/>
            <a:ext cx="29699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dirty="0"/>
              <a:t>“Gitana”</a:t>
            </a:r>
            <a:r>
              <a:rPr lang="es-ES" sz="1400" dirty="0"/>
              <a:t> Madera de arce policromada</a:t>
            </a:r>
          </a:p>
          <a:p>
            <a:pPr algn="ctr"/>
            <a:r>
              <a:rPr lang="es-ES" sz="1400" dirty="0"/>
              <a:t>(28 x 26 x 48 cm.)</a:t>
            </a:r>
          </a:p>
          <a:p>
            <a:pPr algn="ctr"/>
            <a:r>
              <a:rPr lang="es-ES" sz="1400" dirty="0"/>
              <a:t>1.500 euros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01E8CF2-5A33-574C-A4D1-67B6E351C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29" y="347281"/>
            <a:ext cx="1757520" cy="362946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523E6E4-ADD4-524D-A37B-5BEE959D9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178" y="4161412"/>
            <a:ext cx="1923134" cy="358993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0099FC2-99C8-2B46-985E-CDDE82BDC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61" y="347281"/>
            <a:ext cx="1720234" cy="362946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1A0D8F0-D871-AF41-9D14-22139421E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7657" y="347281"/>
            <a:ext cx="1998737" cy="362946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45CBECD-698E-DD4D-9F92-B286340843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0312" y="4161412"/>
            <a:ext cx="1781615" cy="358993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5913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D629EB6-6286-5C4B-A893-75DBA34C7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58" y="2545336"/>
            <a:ext cx="5663916" cy="392580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6B8236D-B445-4642-BDD4-938F09261E0E}"/>
              </a:ext>
            </a:extLst>
          </p:cNvPr>
          <p:cNvSpPr/>
          <p:nvPr/>
        </p:nvSpPr>
        <p:spPr>
          <a:xfrm>
            <a:off x="2179484" y="6597747"/>
            <a:ext cx="41266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400" b="1" dirty="0"/>
              <a:t>“Verónica”</a:t>
            </a:r>
            <a:endParaRPr lang="es-ES" sz="1400" i="1" dirty="0"/>
          </a:p>
          <a:p>
            <a:pPr algn="r"/>
            <a:r>
              <a:rPr lang="es-ES" sz="1400" i="1" dirty="0"/>
              <a:t>Gouache sobre papel</a:t>
            </a:r>
          </a:p>
          <a:p>
            <a:pPr algn="r"/>
            <a:r>
              <a:rPr lang="es-ES" sz="1400" i="1" dirty="0"/>
              <a:t> (30 x 40 cm.)</a:t>
            </a:r>
          </a:p>
          <a:p>
            <a:pPr algn="r"/>
            <a:r>
              <a:rPr lang="es-ES" sz="1400" i="1" dirty="0"/>
              <a:t>400 euros</a:t>
            </a:r>
            <a:endParaRPr lang="es-ES" sz="1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D78BB87-5689-A74A-80A6-AA559671A796}"/>
              </a:ext>
            </a:extLst>
          </p:cNvPr>
          <p:cNvSpPr txBox="1"/>
          <p:nvPr/>
        </p:nvSpPr>
        <p:spPr>
          <a:xfrm>
            <a:off x="5331868" y="7551854"/>
            <a:ext cx="974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381008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CA482F0-A20F-4242-8E4D-7431007D6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64" y="2391508"/>
            <a:ext cx="5663915" cy="379827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C08D586-96E6-3542-923A-F04548BD2D82}"/>
              </a:ext>
            </a:extLst>
          </p:cNvPr>
          <p:cNvSpPr txBox="1"/>
          <p:nvPr/>
        </p:nvSpPr>
        <p:spPr>
          <a:xfrm>
            <a:off x="614123" y="6344529"/>
            <a:ext cx="30495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“Tres </a:t>
            </a:r>
            <a:r>
              <a:rPr lang="es-ES" sz="1400" b="1" i="1" dirty="0"/>
              <a:t>tíos</a:t>
            </a:r>
            <a:r>
              <a:rPr lang="es-ES" sz="1400" b="1" dirty="0"/>
              <a:t>”</a:t>
            </a:r>
          </a:p>
          <a:p>
            <a:r>
              <a:rPr lang="es-ES" sz="1400" dirty="0"/>
              <a:t>Gouache sobre papel </a:t>
            </a:r>
          </a:p>
          <a:p>
            <a:r>
              <a:rPr lang="es-ES" sz="1400" dirty="0"/>
              <a:t>(30 x 40 cm.)</a:t>
            </a:r>
          </a:p>
          <a:p>
            <a:r>
              <a:rPr lang="es-ES" sz="1400" dirty="0"/>
              <a:t>400 euros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628B1A4-999D-D44B-B84E-F275EE66C182}"/>
              </a:ext>
            </a:extLst>
          </p:cNvPr>
          <p:cNvSpPr/>
          <p:nvPr/>
        </p:nvSpPr>
        <p:spPr>
          <a:xfrm>
            <a:off x="614123" y="7298636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1143989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D242478-DBD8-E14C-A81C-74B1FE044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514" y="1842043"/>
            <a:ext cx="5885268" cy="434774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409D719-A71B-FA4E-9E0B-252D864C0624}"/>
              </a:ext>
            </a:extLst>
          </p:cNvPr>
          <p:cNvSpPr/>
          <p:nvPr/>
        </p:nvSpPr>
        <p:spPr>
          <a:xfrm>
            <a:off x="2267621" y="6417398"/>
            <a:ext cx="41651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400" b="1" dirty="0"/>
              <a:t>“Paseíllo”</a:t>
            </a:r>
            <a:endParaRPr lang="es-ES" sz="1400" i="1" dirty="0"/>
          </a:p>
          <a:p>
            <a:pPr algn="r"/>
            <a:r>
              <a:rPr lang="es-ES" sz="1400" i="1" dirty="0"/>
              <a:t>Gouache sobre papel. (40x 50 cm.)</a:t>
            </a:r>
          </a:p>
          <a:p>
            <a:pPr algn="r"/>
            <a:r>
              <a:rPr lang="es-ES" sz="1400" i="1" dirty="0"/>
              <a:t>450 euros</a:t>
            </a:r>
            <a:endParaRPr lang="es-ES" sz="14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E5D543C-42C7-B647-9E8D-A9AE0409BFDF}"/>
              </a:ext>
            </a:extLst>
          </p:cNvPr>
          <p:cNvSpPr/>
          <p:nvPr/>
        </p:nvSpPr>
        <p:spPr>
          <a:xfrm>
            <a:off x="5458476" y="7199009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319848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8CCEFFC-6FA6-7242-8AFC-6F5E013D9EF9}"/>
              </a:ext>
            </a:extLst>
          </p:cNvPr>
          <p:cNvSpPr txBox="1"/>
          <p:nvPr/>
        </p:nvSpPr>
        <p:spPr>
          <a:xfrm>
            <a:off x="732766" y="4102973"/>
            <a:ext cx="5120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“El 036” </a:t>
            </a:r>
          </a:p>
          <a:p>
            <a:pPr algn="ctr"/>
            <a:r>
              <a:rPr lang="es-ES" sz="1400" dirty="0"/>
              <a:t>Madera de nogal y fibra policromadas</a:t>
            </a:r>
          </a:p>
          <a:p>
            <a:pPr algn="ctr"/>
            <a:r>
              <a:rPr lang="es-ES" sz="1400" dirty="0"/>
              <a:t>(39 x 22 x 27 cm.) </a:t>
            </a:r>
          </a:p>
          <a:p>
            <a:pPr algn="ctr"/>
            <a:r>
              <a:rPr lang="es-ES" sz="1400" dirty="0"/>
              <a:t>2.200 euros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C1849BA-6775-B74C-BE10-F16CA2B7BB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7" t="29767" b="25288"/>
          <a:stretch/>
        </p:blipFill>
        <p:spPr>
          <a:xfrm>
            <a:off x="723739" y="857225"/>
            <a:ext cx="5129668" cy="318619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192408E-06A0-764F-AD98-412F7C138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97" b="7773"/>
          <a:stretch/>
        </p:blipFill>
        <p:spPr>
          <a:xfrm>
            <a:off x="951092" y="5116631"/>
            <a:ext cx="4902315" cy="354232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6459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4C83D6-0BC8-1947-AA81-7310D278B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820" y="703384"/>
            <a:ext cx="4208121" cy="72165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A3E952E-9E42-9741-84B9-5AE813F9AF4F}"/>
              </a:ext>
            </a:extLst>
          </p:cNvPr>
          <p:cNvSpPr/>
          <p:nvPr/>
        </p:nvSpPr>
        <p:spPr>
          <a:xfrm>
            <a:off x="1306536" y="8032426"/>
            <a:ext cx="429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/>
              <a:t>“La estación”</a:t>
            </a:r>
            <a:endParaRPr lang="es-ES" sz="1400" i="1" dirty="0"/>
          </a:p>
          <a:p>
            <a:pPr algn="ctr"/>
            <a:r>
              <a:rPr lang="es-ES" sz="1400" i="1" dirty="0"/>
              <a:t>Acuarela sobre papel</a:t>
            </a:r>
          </a:p>
          <a:p>
            <a:pPr algn="ctr"/>
            <a:r>
              <a:rPr lang="es-ES" sz="1400" i="1" dirty="0"/>
              <a:t> (30 x 40 cm.)</a:t>
            </a:r>
          </a:p>
          <a:p>
            <a:pPr algn="ctr"/>
            <a:r>
              <a:rPr lang="es-ES" sz="1400" i="1" dirty="0"/>
              <a:t>400 euros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116043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1498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BB7F726-F4A6-5943-A9D2-FB7D36DC4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879" y="602051"/>
            <a:ext cx="4717010" cy="727767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F8C9FDE-3CF3-2949-9095-5DF9663010A6}"/>
              </a:ext>
            </a:extLst>
          </p:cNvPr>
          <p:cNvSpPr/>
          <p:nvPr/>
        </p:nvSpPr>
        <p:spPr>
          <a:xfrm>
            <a:off x="1078879" y="7943671"/>
            <a:ext cx="47170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/>
              <a:t>“Pharmacie”</a:t>
            </a:r>
            <a:endParaRPr lang="es-ES" sz="1400" i="1" dirty="0"/>
          </a:p>
          <a:p>
            <a:r>
              <a:rPr lang="es-ES" sz="1400" i="1" dirty="0"/>
              <a:t>Acuarela sobre papel</a:t>
            </a:r>
          </a:p>
          <a:p>
            <a:r>
              <a:rPr lang="es-ES" sz="1400" i="1" dirty="0"/>
              <a:t>(30 x 40 cm.)</a:t>
            </a:r>
          </a:p>
          <a:p>
            <a:r>
              <a:rPr lang="es-ES" sz="1400" i="1" dirty="0"/>
              <a:t>400 euros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464143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>
            <a:extLst>
              <a:ext uri="{FF2B5EF4-FFF2-40B4-BE49-F238E27FC236}">
                <a16:creationId xmlns:a16="http://schemas.microsoft.com/office/drawing/2014/main" id="{B4A10CF0-973F-6248-ACAF-B9A2B08D4D75}"/>
              </a:ext>
            </a:extLst>
          </p:cNvPr>
          <p:cNvSpPr txBox="1"/>
          <p:nvPr/>
        </p:nvSpPr>
        <p:spPr>
          <a:xfrm>
            <a:off x="2056357" y="7529513"/>
            <a:ext cx="30483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dirty="0"/>
              <a:t>“Pelícano” </a:t>
            </a:r>
          </a:p>
          <a:p>
            <a:pPr algn="ctr"/>
            <a:r>
              <a:rPr lang="es-ES" sz="1400" dirty="0"/>
              <a:t>Madera de acacia africana policromada</a:t>
            </a:r>
          </a:p>
          <a:p>
            <a:pPr algn="ctr"/>
            <a:r>
              <a:rPr lang="es-ES" sz="1400" dirty="0"/>
              <a:t>(34 x 16 x 16 cm.)</a:t>
            </a:r>
          </a:p>
          <a:p>
            <a:pPr algn="ctr"/>
            <a:r>
              <a:rPr lang="es-ES" sz="1400" dirty="0"/>
              <a:t>1.200 euros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4BDC52B5-F754-0D43-A10E-81133EB8D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81" t="9380" r="14818" b="2258"/>
          <a:stretch/>
        </p:blipFill>
        <p:spPr>
          <a:xfrm>
            <a:off x="559368" y="4629996"/>
            <a:ext cx="1666592" cy="275467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6BE513-8C5F-BC4B-9268-A33B684A4F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94" t="14992" r="20903" b="3905"/>
          <a:stretch/>
        </p:blipFill>
        <p:spPr>
          <a:xfrm>
            <a:off x="2504684" y="4560176"/>
            <a:ext cx="1769324" cy="284013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56A8E364-132E-2F4C-B6D5-9937720A83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06" t="15044" r="19192"/>
          <a:stretch/>
        </p:blipFill>
        <p:spPr>
          <a:xfrm>
            <a:off x="4602680" y="4544541"/>
            <a:ext cx="1806872" cy="287140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CEC9E81-E166-7045-BAF2-B157B227E3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098" y="770226"/>
            <a:ext cx="1789862" cy="349049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15EBF3FB-3726-A343-917F-68B0EB6F3C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7886" y="789211"/>
            <a:ext cx="1876461" cy="340331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3287C528-ED21-E040-945B-602CC4D576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829" y="782858"/>
            <a:ext cx="1879034" cy="346523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1025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294B34C-556F-C046-A168-FB6205B34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68" y="1955408"/>
            <a:ext cx="5809892" cy="442665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0D7D58E-0738-624F-ACBA-B4637983AD9C}"/>
              </a:ext>
            </a:extLst>
          </p:cNvPr>
          <p:cNvSpPr txBox="1"/>
          <p:nvPr/>
        </p:nvSpPr>
        <p:spPr>
          <a:xfrm>
            <a:off x="3710856" y="6560826"/>
            <a:ext cx="270702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400" b="1" dirty="0"/>
              <a:t>“Carrera accidentada”</a:t>
            </a:r>
          </a:p>
          <a:p>
            <a:pPr algn="r"/>
            <a:r>
              <a:rPr lang="es-ES" sz="1400" dirty="0"/>
              <a:t>Gouache sobre papel (40 x 50 cm.)</a:t>
            </a:r>
          </a:p>
          <a:p>
            <a:pPr algn="r"/>
            <a:r>
              <a:rPr lang="es-ES" sz="1400" dirty="0"/>
              <a:t>450 euros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499C241-1699-BA49-880E-594906DF538A}"/>
              </a:ext>
            </a:extLst>
          </p:cNvPr>
          <p:cNvSpPr/>
          <p:nvPr/>
        </p:nvSpPr>
        <p:spPr>
          <a:xfrm>
            <a:off x="5443573" y="7299490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679773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A01D806-6B80-E442-86FC-FD833F058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86" y="788617"/>
            <a:ext cx="4926028" cy="65137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E7C4544-55A6-2A4F-AF50-4FBC930674C8}"/>
              </a:ext>
            </a:extLst>
          </p:cNvPr>
          <p:cNvSpPr txBox="1"/>
          <p:nvPr/>
        </p:nvSpPr>
        <p:spPr>
          <a:xfrm>
            <a:off x="938905" y="7461159"/>
            <a:ext cx="17204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“Obsidiana”</a:t>
            </a:r>
          </a:p>
          <a:p>
            <a:r>
              <a:rPr lang="es-ES" sz="1400" dirty="0"/>
              <a:t>Acuarela sobre papel</a:t>
            </a:r>
          </a:p>
          <a:p>
            <a:r>
              <a:rPr lang="es-ES" sz="1400" dirty="0"/>
              <a:t>(40 x 50 cm.)</a:t>
            </a:r>
          </a:p>
          <a:p>
            <a:r>
              <a:rPr lang="es-ES" sz="1400" dirty="0"/>
              <a:t>450 euros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A928DBB-F76A-7140-A068-0DD193988633}"/>
              </a:ext>
            </a:extLst>
          </p:cNvPr>
          <p:cNvSpPr/>
          <p:nvPr/>
        </p:nvSpPr>
        <p:spPr>
          <a:xfrm>
            <a:off x="938905" y="8415266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3622634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1DCDCB5-4EE0-294F-A711-9502AB15C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390" y="1420837"/>
            <a:ext cx="4746527" cy="514877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B79A004-F1EB-0342-989E-15DE0DAFFD71}"/>
              </a:ext>
            </a:extLst>
          </p:cNvPr>
          <p:cNvSpPr txBox="1"/>
          <p:nvPr/>
        </p:nvSpPr>
        <p:spPr>
          <a:xfrm>
            <a:off x="2784623" y="6785698"/>
            <a:ext cx="17307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dirty="0"/>
              <a:t>“Último </a:t>
            </a:r>
            <a:r>
              <a:rPr lang="es-ES" sz="1400" b="1" i="1" dirty="0"/>
              <a:t>sprint</a:t>
            </a:r>
            <a:r>
              <a:rPr lang="es-ES" sz="1400" b="1" dirty="0"/>
              <a:t>”</a:t>
            </a:r>
          </a:p>
          <a:p>
            <a:pPr algn="ctr"/>
            <a:r>
              <a:rPr lang="es-ES" sz="1400" dirty="0"/>
              <a:t>Gouache sobre papel</a:t>
            </a:r>
          </a:p>
          <a:p>
            <a:pPr algn="ctr"/>
            <a:r>
              <a:rPr lang="es-ES" sz="1400" dirty="0"/>
              <a:t>(30 x 40 cm.)</a:t>
            </a:r>
          </a:p>
          <a:p>
            <a:pPr algn="ctr"/>
            <a:r>
              <a:rPr lang="es-ES" sz="1400" dirty="0"/>
              <a:t>350 euros</a:t>
            </a:r>
          </a:p>
        </p:txBody>
      </p:sp>
    </p:spTree>
    <p:extLst>
      <p:ext uri="{BB962C8B-B14F-4D97-AF65-F5344CB8AC3E}">
        <p14:creationId xmlns:p14="http://schemas.microsoft.com/office/powerpoint/2010/main" val="4250950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914A2CF-10ED-A444-BCFB-2E413C42B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889" y="4459460"/>
            <a:ext cx="2001915" cy="265879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239E148-3170-E14C-A0AB-1321193803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54" t="8351" r="20341"/>
          <a:stretch/>
        </p:blipFill>
        <p:spPr>
          <a:xfrm>
            <a:off x="807019" y="4459460"/>
            <a:ext cx="2240948" cy="424844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277F246-6B37-F247-9682-8BD337F35D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147"/>
          <a:stretch/>
        </p:blipFill>
        <p:spPr>
          <a:xfrm>
            <a:off x="4357792" y="506437"/>
            <a:ext cx="2086025" cy="368573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125B005-570C-F045-9ECD-DA52BC39D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260" y="506437"/>
            <a:ext cx="1568244" cy="368573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A060CA1-1503-6F45-BD77-46893BEEC4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019" y="506438"/>
            <a:ext cx="1533953" cy="378084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4FC3CC33-6069-CB48-9C9A-BE72F6BDF19F}"/>
              </a:ext>
            </a:extLst>
          </p:cNvPr>
          <p:cNvSpPr txBox="1"/>
          <p:nvPr/>
        </p:nvSpPr>
        <p:spPr>
          <a:xfrm>
            <a:off x="3323817" y="7385541"/>
            <a:ext cx="34146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“El tamborilero y la mona”</a:t>
            </a:r>
            <a:r>
              <a:rPr lang="es-ES" sz="1400" dirty="0"/>
              <a:t> </a:t>
            </a:r>
          </a:p>
          <a:p>
            <a:r>
              <a:rPr lang="es-ES" sz="1400" dirty="0"/>
              <a:t>Madera de nogal policromada</a:t>
            </a:r>
          </a:p>
          <a:p>
            <a:r>
              <a:rPr lang="es-ES" sz="1400" dirty="0"/>
              <a:t>25 x 18 x 40,5 cm. </a:t>
            </a:r>
          </a:p>
          <a:p>
            <a:r>
              <a:rPr lang="es-ES" sz="1400" dirty="0"/>
              <a:t>1.500 euros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056934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CE92E31-CA99-9446-8218-95622C766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532" y="4107974"/>
            <a:ext cx="3279204" cy="83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97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E7B3F81-C23A-1C45-AE26-EE0E374ADE2D}"/>
              </a:ext>
            </a:extLst>
          </p:cNvPr>
          <p:cNvSpPr/>
          <p:nvPr/>
        </p:nvSpPr>
        <p:spPr>
          <a:xfrm>
            <a:off x="484094" y="739587"/>
            <a:ext cx="6018904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escritor</a:t>
            </a:r>
            <a:r>
              <a:rPr lang="es-ES_tradn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Miguel Aranguren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(1970) cuenta con una extensa carrera plástica. 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expuesto su obra –en muestras individuales y colectivas– en: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-Ayuntamiento de Humanes, Madrid (1988).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-Ayuntamiento de Gordejuela, Vizcaya (1989).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-Hotel 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Ritz, 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Madrid (1987, 1988, 1989).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-Centro Universitario 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CEU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-San Pablo, Madrid (1990).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-Casa de la Juventud de Chamartín, Madrid (1991).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-Hotel 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Tamarises, 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Guecho, Vizcaya (1991).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Palestra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Madrid (1992).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Zayas Club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Madrid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(1993, 1994 y 1997).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-Sala Grial, Madrid (1994).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 XXI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Madrid (1998).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Galería M&amp;R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Madrid (2000).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s-ES_tradn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Industrial, </a:t>
            </a: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Madrid (2017).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-La Puerta Gótica Arte Contemporáneo, Universidad de Navarra, Pamplona (2023).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-Centro Juan Genovés, Madrid (2023).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-Casa de Galicia, Madrid (2024).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diseñado las vidrieras del santuario Our Lady Protection, en Musebe, Kitui, Kenia, país al que acude con frecuencia para pintar frescos en los altares de algunos templos.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ilustrado cinco de sus libros. El último, “Toros para antitaurinos” (2023).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_trad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publicado catorce novelas, con numerosas reediciones, y colabora como articulista de opinión en distintos medios nacionales y de Iberoamérica. </a:t>
            </a:r>
          </a:p>
          <a:p>
            <a:pPr algn="just">
              <a:spcAft>
                <a:spcPts val="0"/>
              </a:spcAft>
            </a:pPr>
            <a:r>
              <a:rPr lang="es-ES_tradn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931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1344A04-8356-6444-ACD2-6956E3FD1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87" y="2327333"/>
            <a:ext cx="5819127" cy="426251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62941D8-BBA4-3E44-9CD3-587214388649}"/>
              </a:ext>
            </a:extLst>
          </p:cNvPr>
          <p:cNvSpPr txBox="1"/>
          <p:nvPr/>
        </p:nvSpPr>
        <p:spPr>
          <a:xfrm>
            <a:off x="4589080" y="6867267"/>
            <a:ext cx="17155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400" b="1" dirty="0"/>
              <a:t>“Batacazo”</a:t>
            </a:r>
          </a:p>
          <a:p>
            <a:pPr algn="r"/>
            <a:r>
              <a:rPr lang="es-ES" sz="1400" i="1" dirty="0"/>
              <a:t>Gouache sobre papel</a:t>
            </a:r>
          </a:p>
          <a:p>
            <a:pPr algn="r"/>
            <a:r>
              <a:rPr lang="es-ES" sz="1400" i="1" dirty="0"/>
              <a:t>(40 x 50 cm.)</a:t>
            </a:r>
          </a:p>
          <a:p>
            <a:pPr algn="r"/>
            <a:r>
              <a:rPr lang="es-ES" sz="1400" i="1" dirty="0"/>
              <a:t>450 euros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A3CD973-FF1A-9C43-936C-F28D7D752F60}"/>
              </a:ext>
            </a:extLst>
          </p:cNvPr>
          <p:cNvSpPr txBox="1"/>
          <p:nvPr/>
        </p:nvSpPr>
        <p:spPr>
          <a:xfrm>
            <a:off x="520503" y="263092"/>
            <a:ext cx="3529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i="1" dirty="0">
                <a:solidFill>
                  <a:srgbClr val="0070C0"/>
                </a:solidFill>
              </a:rPr>
              <a:t>El tamaño de las obras incluye el enmarcado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4B69F00-9234-4A48-B8F6-E4A900F00A6B}"/>
              </a:ext>
            </a:extLst>
          </p:cNvPr>
          <p:cNvSpPr/>
          <p:nvPr/>
        </p:nvSpPr>
        <p:spPr>
          <a:xfrm>
            <a:off x="5330308" y="7821374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959524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15C4DB5-36F1-F141-86BC-271A40BEE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24" y="590843"/>
            <a:ext cx="5322921" cy="728543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B2C3E3C-FF4C-2C44-8588-76998CE47358}"/>
              </a:ext>
            </a:extLst>
          </p:cNvPr>
          <p:cNvSpPr txBox="1"/>
          <p:nvPr/>
        </p:nvSpPr>
        <p:spPr>
          <a:xfrm>
            <a:off x="756811" y="8031025"/>
            <a:ext cx="4570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“Callejón de Lyon” </a:t>
            </a:r>
          </a:p>
          <a:p>
            <a:r>
              <a:rPr lang="es-ES" sz="1400" i="1" dirty="0"/>
              <a:t>Acuarela sobre papel (40 x 50 cm.)</a:t>
            </a:r>
          </a:p>
          <a:p>
            <a:r>
              <a:rPr lang="es-ES" sz="1400" i="1" dirty="0"/>
              <a:t>450 euros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291E9FC-BE24-C04E-B21C-E9A3B27DE09A}"/>
              </a:ext>
            </a:extLst>
          </p:cNvPr>
          <p:cNvSpPr/>
          <p:nvPr/>
        </p:nvSpPr>
        <p:spPr>
          <a:xfrm>
            <a:off x="5257939" y="8215691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4236691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CD803D6-8D45-384E-92C9-071EDCC54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206" y="903307"/>
            <a:ext cx="4992338" cy="686232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27619F-5FBF-2A48-B50E-D33F42C46319}"/>
              </a:ext>
            </a:extLst>
          </p:cNvPr>
          <p:cNvSpPr txBox="1"/>
          <p:nvPr/>
        </p:nvSpPr>
        <p:spPr>
          <a:xfrm>
            <a:off x="887462" y="7920370"/>
            <a:ext cx="5696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“Tercio de varas en Azpeitia” </a:t>
            </a:r>
          </a:p>
          <a:p>
            <a:pPr algn="ctr"/>
            <a:r>
              <a:rPr lang="es-ES" sz="1400" i="1" dirty="0"/>
              <a:t>Gouache sobre papel</a:t>
            </a:r>
          </a:p>
          <a:p>
            <a:pPr algn="ctr"/>
            <a:r>
              <a:rPr lang="es-ES" sz="1400" i="1" dirty="0"/>
              <a:t> (30 x 40 cm.)</a:t>
            </a:r>
          </a:p>
          <a:p>
            <a:pPr algn="ctr"/>
            <a:r>
              <a:rPr lang="es-ES" sz="1400" i="1" dirty="0"/>
              <a:t>400 euros</a:t>
            </a:r>
            <a:endParaRPr lang="es-ES" sz="14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BEF8042-0EFF-784B-A80C-2DAC7CE2D9F5}"/>
              </a:ext>
            </a:extLst>
          </p:cNvPr>
          <p:cNvSpPr/>
          <p:nvPr/>
        </p:nvSpPr>
        <p:spPr>
          <a:xfrm>
            <a:off x="3248666" y="8774668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1515321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5B35FF3C-1658-3048-A230-0628AD71767F}"/>
              </a:ext>
            </a:extLst>
          </p:cNvPr>
          <p:cNvSpPr txBox="1"/>
          <p:nvPr/>
        </p:nvSpPr>
        <p:spPr>
          <a:xfrm>
            <a:off x="3417220" y="4785169"/>
            <a:ext cx="22297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“Fox-terrier”</a:t>
            </a:r>
          </a:p>
          <a:p>
            <a:r>
              <a:rPr lang="es-ES" sz="1400" dirty="0"/>
              <a:t>Madera de pino de Valsaín policromada</a:t>
            </a:r>
          </a:p>
          <a:p>
            <a:r>
              <a:rPr lang="es-ES" sz="1400" dirty="0"/>
              <a:t>(25 x 24 x 33 cm.)</a:t>
            </a:r>
          </a:p>
          <a:p>
            <a:r>
              <a:rPr lang="es-ES" sz="1400" dirty="0"/>
              <a:t>1.500 euros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4D39989-062F-3343-8558-5EA3F5C87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61" y="4785169"/>
            <a:ext cx="2696605" cy="366951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D70B817-F43D-B343-8D1E-74B527C1E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124" y="815928"/>
            <a:ext cx="2893045" cy="355791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DCFAB9F-2D46-0049-B9DC-6AFF1A49C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61" y="815928"/>
            <a:ext cx="2696605" cy="355642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9EA57A2E-A2A3-7D47-A0FA-129721445DC4}"/>
              </a:ext>
            </a:extLst>
          </p:cNvPr>
          <p:cNvSpPr/>
          <p:nvPr/>
        </p:nvSpPr>
        <p:spPr>
          <a:xfrm>
            <a:off x="3417220" y="5954720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3090373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169A2C9-B3B3-CE49-9192-C0C1E5281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71" y="2167192"/>
            <a:ext cx="5941199" cy="391005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1C043D1-37E3-D743-9B7E-AE08C5A78504}"/>
              </a:ext>
            </a:extLst>
          </p:cNvPr>
          <p:cNvSpPr/>
          <p:nvPr/>
        </p:nvSpPr>
        <p:spPr>
          <a:xfrm>
            <a:off x="494771" y="6329701"/>
            <a:ext cx="45385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/>
              <a:t>“Carrera en abril”</a:t>
            </a:r>
            <a:endParaRPr lang="es-ES" sz="1400" i="1" dirty="0"/>
          </a:p>
          <a:p>
            <a:r>
              <a:rPr lang="es-ES" sz="1400" i="1" dirty="0"/>
              <a:t>Gouache sobre papel</a:t>
            </a:r>
          </a:p>
          <a:p>
            <a:r>
              <a:rPr lang="es-ES" sz="1400" i="1" dirty="0"/>
              <a:t>(30 x 40 cm.)</a:t>
            </a:r>
          </a:p>
          <a:p>
            <a:r>
              <a:rPr lang="es-ES" sz="1400" i="1" dirty="0"/>
              <a:t>400 euros</a:t>
            </a:r>
            <a:endParaRPr lang="es-ES" sz="14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C46A5AA-3F2D-C146-B780-6B2615024910}"/>
              </a:ext>
            </a:extLst>
          </p:cNvPr>
          <p:cNvSpPr/>
          <p:nvPr/>
        </p:nvSpPr>
        <p:spPr>
          <a:xfrm>
            <a:off x="494771" y="7166933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3952513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C6CF9603-FDD8-9342-9F1A-12DF6A72DE04}"/>
              </a:ext>
            </a:extLst>
          </p:cNvPr>
          <p:cNvSpPr/>
          <p:nvPr/>
        </p:nvSpPr>
        <p:spPr>
          <a:xfrm>
            <a:off x="2438987" y="5826617"/>
            <a:ext cx="40391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400" b="1" dirty="0"/>
              <a:t>“Los primeros metros de la carrera”</a:t>
            </a:r>
            <a:endParaRPr lang="es-ES" sz="1400" i="1" dirty="0"/>
          </a:p>
          <a:p>
            <a:pPr algn="r"/>
            <a:r>
              <a:rPr lang="es-ES" sz="1400" i="1" dirty="0"/>
              <a:t>Gouache sobre papel</a:t>
            </a:r>
          </a:p>
          <a:p>
            <a:pPr algn="r"/>
            <a:r>
              <a:rPr lang="es-ES" sz="1400" i="1" dirty="0"/>
              <a:t>(30 x 40 cm.)</a:t>
            </a:r>
          </a:p>
          <a:p>
            <a:pPr algn="r"/>
            <a:r>
              <a:rPr lang="es-ES" sz="1400" i="1" dirty="0"/>
              <a:t>350 euros</a:t>
            </a:r>
            <a:endParaRPr lang="es-ES" sz="14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15D3D2-C284-C54D-A4ED-C70471853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25" y="2823147"/>
            <a:ext cx="6140548" cy="285151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3BE19DE-22B7-DC40-BF3C-4D8BC234A129}"/>
              </a:ext>
            </a:extLst>
          </p:cNvPr>
          <p:cNvSpPr/>
          <p:nvPr/>
        </p:nvSpPr>
        <p:spPr>
          <a:xfrm>
            <a:off x="5503867" y="6932677"/>
            <a:ext cx="97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Vendido</a:t>
            </a:r>
          </a:p>
        </p:txBody>
      </p:sp>
    </p:spTree>
    <p:extLst>
      <p:ext uri="{BB962C8B-B14F-4D97-AF65-F5344CB8AC3E}">
        <p14:creationId xmlns:p14="http://schemas.microsoft.com/office/powerpoint/2010/main" val="30937963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3730</TotalTime>
  <Words>641</Words>
  <Application>Microsoft Macintosh PowerPoint</Application>
  <PresentationFormat>Presentación en pantalla (4:3)</PresentationFormat>
  <Paragraphs>121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 de Microsoft Office</cp:lastModifiedBy>
  <cp:revision>26</cp:revision>
  <dcterms:created xsi:type="dcterms:W3CDTF">2025-11-18T07:57:04Z</dcterms:created>
  <dcterms:modified xsi:type="dcterms:W3CDTF">2025-11-26T15:48:24Z</dcterms:modified>
</cp:coreProperties>
</file>